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6" r:id="rId4"/>
    <p:sldId id="270" r:id="rId5"/>
    <p:sldId id="267" r:id="rId6"/>
    <p:sldId id="268" r:id="rId7"/>
    <p:sldId id="269" r:id="rId8"/>
    <p:sldId id="274" r:id="rId9"/>
    <p:sldId id="258" r:id="rId10"/>
    <p:sldId id="277" r:id="rId11"/>
    <p:sldId id="275" r:id="rId12"/>
    <p:sldId id="276" r:id="rId13"/>
    <p:sldId id="273" r:id="rId14"/>
    <p:sldId id="279" r:id="rId15"/>
    <p:sldId id="259" r:id="rId16"/>
    <p:sldId id="260" r:id="rId17"/>
    <p:sldId id="278" r:id="rId18"/>
    <p:sldId id="261" r:id="rId19"/>
    <p:sldId id="272" r:id="rId20"/>
    <p:sldId id="271" r:id="rId21"/>
    <p:sldId id="262" r:id="rId22"/>
    <p:sldId id="263" r:id="rId23"/>
    <p:sldId id="264" r:id="rId24"/>
    <p:sldId id="265" r:id="rId25"/>
  </p:sldIdLst>
  <p:sldSz cx="9144000" cy="6858000" type="screen4x3"/>
  <p:notesSz cx="6858000" cy="9144000"/>
  <p:embeddedFontLst>
    <p:embeddedFont>
      <p:font typeface="vtks distress" panose="02000000000000000000" pitchFamily="2" charset="0"/>
      <p:regular r:id="rId26"/>
    </p:embeddedFont>
    <p:embeddedFont>
      <p:font typeface="Vivaldi" panose="03020602050506090804" pitchFamily="66" charset="0"/>
      <p:italic r:id="rId27"/>
    </p:embeddedFont>
    <p:embeddedFont>
      <p:font typeface="GreeceBlack" panose="020B0600000000000000" pitchFamily="34" charset="0"/>
      <p:regular r:id="rId2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DDDDDD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35" autoAdjust="0"/>
    <p:restoredTop sz="94660"/>
  </p:normalViewPr>
  <p:slideViewPr>
    <p:cSldViewPr>
      <p:cViewPr>
        <p:scale>
          <a:sx n="60" d="100"/>
          <a:sy n="60" d="100"/>
        </p:scale>
        <p:origin x="600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86747" y="3392804"/>
            <a:ext cx="3516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vtks distress" panose="02000000000000000000" pitchFamily="2" charset="0"/>
              </a:rPr>
              <a:t>6</a:t>
            </a:r>
            <a:r>
              <a:rPr lang="en-US" sz="7200" dirty="0" smtClean="0">
                <a:latin typeface="+mj-lt"/>
              </a:rPr>
              <a:t>.</a:t>
            </a:r>
            <a:r>
              <a:rPr lang="en-US" sz="7200" dirty="0" smtClean="0">
                <a:latin typeface="vtks distress" panose="02000000000000000000" pitchFamily="2" charset="0"/>
              </a:rPr>
              <a:t>12</a:t>
            </a:r>
            <a:r>
              <a:rPr lang="en-US" sz="7200" dirty="0" smtClean="0">
                <a:latin typeface="+mj-lt"/>
              </a:rPr>
              <a:t>-</a:t>
            </a:r>
            <a:r>
              <a:rPr lang="en-US" sz="7200" dirty="0" smtClean="0">
                <a:latin typeface="vtks distress" panose="02000000000000000000" pitchFamily="2" charset="0"/>
              </a:rPr>
              <a:t>7</a:t>
            </a:r>
            <a:r>
              <a:rPr lang="en-US" sz="7200" dirty="0" smtClean="0">
                <a:latin typeface="+mj-lt"/>
              </a:rPr>
              <a:t>.</a:t>
            </a:r>
            <a:r>
              <a:rPr lang="en-US" sz="7200" dirty="0" smtClean="0">
                <a:latin typeface="vtks distress" panose="02000000000000000000" pitchFamily="2" charset="0"/>
              </a:rPr>
              <a:t>7</a:t>
            </a:r>
            <a:endParaRPr lang="en-US" sz="7200" dirty="0">
              <a:latin typeface="vtks distress" panose="02000000000000000000" pitchFamily="2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338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Indulgence in </a:t>
            </a:r>
            <a:r>
              <a:rPr lang="en-US" sz="3600" dirty="0" smtClean="0"/>
              <a:t>unlawful </a:t>
            </a:r>
            <a:r>
              <a:rPr lang="en-US" sz="3600" dirty="0"/>
              <a:t>things has slain its </a:t>
            </a:r>
            <a:r>
              <a:rPr lang="en-US" sz="3600" dirty="0" smtClean="0"/>
              <a:t>1,000s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6597" y="1787096"/>
            <a:ext cx="83388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Indulgence in </a:t>
            </a:r>
            <a:r>
              <a:rPr lang="en-US" sz="3600" dirty="0" smtClean="0"/>
              <a:t>lawful </a:t>
            </a:r>
            <a:r>
              <a:rPr lang="en-US" sz="3600" dirty="0"/>
              <a:t>things has slain its </a:t>
            </a:r>
            <a:r>
              <a:rPr lang="en-US" sz="3600" dirty="0" smtClean="0"/>
              <a:t>10s of 1,000s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48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3" grpId="0"/>
      <p:bldP spid="2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67" y="626169"/>
            <a:ext cx="841949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Demosthenes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600" dirty="0"/>
              <a:t>“</a:t>
            </a:r>
            <a:r>
              <a:rPr lang="en-US" sz="3600" dirty="0" smtClean="0"/>
              <a:t>Now</a:t>
            </a:r>
          </a:p>
          <a:p>
            <a:r>
              <a:rPr lang="en-US" sz="3600" dirty="0" smtClean="0"/>
              <a:t>we </a:t>
            </a:r>
            <a:r>
              <a:rPr lang="en-US" sz="3600" dirty="0"/>
              <a:t>have </a:t>
            </a:r>
            <a:r>
              <a:rPr lang="en-US" sz="3600" dirty="0" smtClean="0"/>
              <a:t>courtesans</a:t>
            </a:r>
          </a:p>
          <a:p>
            <a:r>
              <a:rPr lang="en-US" sz="3600" dirty="0" smtClean="0"/>
              <a:t>for </a:t>
            </a:r>
            <a:r>
              <a:rPr lang="en-US" sz="3600" dirty="0"/>
              <a:t>the sake </a:t>
            </a:r>
            <a:r>
              <a:rPr lang="en-US" sz="3600" dirty="0" smtClean="0"/>
              <a:t>of</a:t>
            </a:r>
          </a:p>
          <a:p>
            <a:r>
              <a:rPr lang="en-US" sz="3600" dirty="0" smtClean="0"/>
              <a:t>pleasure</a:t>
            </a:r>
            <a:r>
              <a:rPr lang="en-US" sz="3600" dirty="0"/>
              <a:t>, </a:t>
            </a:r>
            <a:r>
              <a:rPr lang="en-US" sz="3600" dirty="0" smtClean="0"/>
              <a:t>but</a:t>
            </a:r>
          </a:p>
          <a:p>
            <a:r>
              <a:rPr lang="en-US" sz="3600" dirty="0" smtClean="0"/>
              <a:t>concubines </a:t>
            </a:r>
            <a:r>
              <a:rPr lang="en-US" sz="3600" dirty="0"/>
              <a:t>for </a:t>
            </a:r>
            <a:r>
              <a:rPr lang="en-US" sz="3600" dirty="0" smtClean="0"/>
              <a:t>the</a:t>
            </a:r>
          </a:p>
          <a:p>
            <a:r>
              <a:rPr lang="en-US" sz="3600" dirty="0" smtClean="0"/>
              <a:t>sake </a:t>
            </a:r>
            <a:r>
              <a:rPr lang="en-US" sz="3600" dirty="0"/>
              <a:t>of daily cohabitation, </a:t>
            </a:r>
            <a:r>
              <a:rPr lang="en-US" sz="3600" dirty="0" smtClean="0"/>
              <a:t>and</a:t>
            </a:r>
          </a:p>
          <a:p>
            <a:r>
              <a:rPr lang="en-US" sz="3600" dirty="0" smtClean="0"/>
              <a:t>wives </a:t>
            </a:r>
            <a:r>
              <a:rPr lang="en-US" sz="3600" dirty="0"/>
              <a:t>for </a:t>
            </a:r>
            <a:r>
              <a:rPr lang="en-US" sz="3600" dirty="0" smtClean="0"/>
              <a:t>the</a:t>
            </a:r>
          </a:p>
          <a:p>
            <a:r>
              <a:rPr lang="en-US" sz="3600" dirty="0" smtClean="0"/>
              <a:t>purpose </a:t>
            </a:r>
            <a:r>
              <a:rPr lang="en-US" sz="3600" dirty="0"/>
              <a:t>of </a:t>
            </a:r>
            <a:r>
              <a:rPr lang="en-US" sz="3600" dirty="0" smtClean="0"/>
              <a:t>having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 descr="http://upload.wikimedia.org/wikipedia/commons/8/8f/Demosthenes_orator_Louv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971">
            <a:off x="6236001" y="745621"/>
            <a:ext cx="2634541" cy="3951813"/>
          </a:xfrm>
          <a:prstGeom prst="rect">
            <a:avLst/>
          </a:prstGeom>
          <a:noFill/>
          <a:effectLst>
            <a:outerShdw blurRad="127000" dist="254000" dir="2700000" algn="tl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47216" y="4665314"/>
            <a:ext cx="2943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outerShdw blurRad="50800" dist="101600" dir="2700000" algn="tl" rotWithShape="0">
                    <a:srgbClr val="F8F8F8">
                      <a:alpha val="40000"/>
                    </a:srgbClr>
                  </a:outerShdw>
                </a:effectLst>
                <a:latin typeface="GreeceBlack" panose="020B0600000000000000" pitchFamily="34" charset="0"/>
              </a:rPr>
              <a:t>Demosthenes</a:t>
            </a:r>
            <a:endParaRPr lang="en-US" sz="2400" dirty="0">
              <a:effectLst>
                <a:outerShdw blurRad="50800" dist="101600" dir="2700000" algn="tl" rotWithShape="0">
                  <a:srgbClr val="F8F8F8">
                    <a:alpha val="40000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26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8/8f/Demosthenes_orator_Louv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971">
            <a:off x="6236001" y="745621"/>
            <a:ext cx="2634541" cy="3951813"/>
          </a:xfrm>
          <a:prstGeom prst="rect">
            <a:avLst/>
          </a:prstGeom>
          <a:noFill/>
          <a:effectLst>
            <a:outerShdw blurRad="127000" dist="254000" dir="2700000" algn="tl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4194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children </a:t>
            </a:r>
            <a:r>
              <a:rPr lang="en-US" sz="3600" dirty="0" err="1" smtClean="0"/>
              <a:t>legiti</a:t>
            </a:r>
            <a:r>
              <a:rPr lang="en-US" sz="3600" dirty="0" smtClean="0"/>
              <a:t>-</a:t>
            </a:r>
          </a:p>
          <a:p>
            <a:r>
              <a:rPr lang="en-US" sz="3600" dirty="0" err="1" smtClean="0"/>
              <a:t>mately</a:t>
            </a:r>
            <a:r>
              <a:rPr lang="en-US" sz="3600" dirty="0"/>
              <a:t>, and </a:t>
            </a:r>
            <a:r>
              <a:rPr lang="en-US" sz="3600" dirty="0" smtClean="0"/>
              <a:t>of</a:t>
            </a:r>
          </a:p>
          <a:p>
            <a:r>
              <a:rPr lang="en-US" sz="3600" dirty="0" smtClean="0"/>
              <a:t>having </a:t>
            </a:r>
            <a:r>
              <a:rPr lang="en-US" sz="3600" dirty="0"/>
              <a:t>a faithful guardian of </a:t>
            </a:r>
            <a:r>
              <a:rPr lang="en-US" sz="3600" dirty="0" smtClean="0"/>
              <a:t>all</a:t>
            </a:r>
          </a:p>
          <a:p>
            <a:r>
              <a:rPr lang="en-US" sz="3600" dirty="0" smtClean="0"/>
              <a:t>our household</a:t>
            </a:r>
          </a:p>
          <a:p>
            <a:r>
              <a:rPr lang="en-US" sz="3600" dirty="0" smtClean="0"/>
              <a:t>affairs</a:t>
            </a:r>
            <a:r>
              <a:rPr lang="en-US" sz="3600" dirty="0"/>
              <a:t>.”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47216" y="4665314"/>
            <a:ext cx="2943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outerShdw blurRad="50800" dist="101600" dir="2700000" algn="tl" rotWithShape="0">
                    <a:srgbClr val="F8F8F8">
                      <a:alpha val="40000"/>
                    </a:srgbClr>
                  </a:outerShdw>
                </a:effectLst>
                <a:latin typeface="GreeceBlack" panose="020B0600000000000000" pitchFamily="34" charset="0"/>
              </a:rPr>
              <a:t>Demosthenes</a:t>
            </a:r>
            <a:endParaRPr lang="en-US" sz="2400" dirty="0">
              <a:effectLst>
                <a:outerShdw blurRad="50800" dist="101600" dir="2700000" algn="tl" rotWithShape="0">
                  <a:srgbClr val="F8F8F8">
                    <a:alpha val="40000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94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Prov. </a:t>
            </a:r>
            <a:r>
              <a:rPr lang="en-US" sz="3600" dirty="0" smtClean="0"/>
              <a:t>9.17-18 - </a:t>
            </a:r>
            <a:r>
              <a:rPr lang="en-US" sz="3600" baseline="30000" dirty="0"/>
              <a:t>17</a:t>
            </a:r>
            <a:r>
              <a:rPr lang="en-US" sz="3600" dirty="0"/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“Stolen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water is sweet,</a:t>
            </a:r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And bread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eaten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in secret is pleasant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.”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3600" baseline="30000" dirty="0"/>
              <a:t>18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But he does not know that the dead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are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there,</a:t>
            </a:r>
          </a:p>
          <a:p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That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her guests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are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in the depths of hell.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61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Heb.12.14-16 - </a:t>
            </a:r>
            <a:r>
              <a:rPr lang="en-US" sz="3600" baseline="30000" dirty="0" smtClean="0"/>
              <a:t>14</a:t>
            </a:r>
            <a:r>
              <a:rPr lang="en-US" sz="3600" dirty="0" smtClean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Pursue peace with all people, and holiness, without which no one will see the Lord: </a:t>
            </a:r>
            <a:r>
              <a:rPr lang="en-US" sz="3600" baseline="30000" dirty="0"/>
              <a:t>15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looking carefully lest anyone fall short of the grace of God; lest any root of bitterness springing up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cause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777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trouble, and by this many become defiled; </a:t>
            </a:r>
            <a:r>
              <a:rPr lang="en-US" sz="3600" baseline="30000" dirty="0"/>
              <a:t>16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lest there be any fornicator or profane person like Esau, who for one morsel of food sold his birthright.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Billy Graham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3600" dirty="0" smtClean="0"/>
              <a:t>“Church-goers </a:t>
            </a:r>
            <a:r>
              <a:rPr lang="en-US" sz="3600" dirty="0"/>
              <a:t>are like coals in a fire. When they cling together, they keep the flame aglow; when they separate, they die out</a:t>
            </a:r>
            <a:r>
              <a:rPr lang="en-US" sz="3600" dirty="0" smtClean="0"/>
              <a:t>.”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3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305925"/>
              </p:ext>
            </p:extLst>
          </p:nvPr>
        </p:nvGraphicFramePr>
        <p:xfrm>
          <a:off x="597420" y="575732"/>
          <a:ext cx="8128890" cy="494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815"/>
                <a:gridCol w="1354815"/>
                <a:gridCol w="1354815"/>
                <a:gridCol w="1354815"/>
                <a:gridCol w="1354815"/>
                <a:gridCol w="1354815"/>
              </a:tblGrid>
              <a:tr h="8240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0070" y="790224"/>
            <a:ext cx="136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DIVORCE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95223" y="671688"/>
            <a:ext cx="146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RE-MARRIAGE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55540" y="688620"/>
            <a:ext cx="146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BEING SINGLE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15857" y="795864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VIRGINS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64885" y="801507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SEX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91330" y="795861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WIDOWS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804" y="151271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19413" y="1518354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91022" y="152399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40051" y="1495773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77776" y="149012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15201" y="148869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4736" y="2297295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25056" y="230293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74087" y="230858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711827" y="228035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72130" y="227471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420844" y="2273283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008121" y="313267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57152" y="313832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94892" y="311009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055195" y="313831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392620" y="314817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3444" y="3945486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013764" y="395112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74084" y="3956772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34402" y="3951126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072127" y="3945480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98263" y="3944052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6509" y="4820382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08118" y="4826025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379727" y="4831668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40045" y="4803444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066481" y="4797798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92617" y="4796370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8714" y="3086624"/>
            <a:ext cx="1331664" cy="707886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GOD HATES IT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7797" y="3115740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MS900116609[1]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-1102972" y="4551673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62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0" dur="207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5" grpId="0"/>
      <p:bldP spid="15" grpId="1"/>
      <p:bldP spid="23" grpId="0"/>
      <p:bldP spid="23" grpId="1"/>
      <p:bldP spid="24" grpId="0"/>
      <p:bldP spid="24" grpId="1"/>
      <p:bldP spid="25" grpId="0"/>
      <p:bldP spid="25" grpId="1"/>
      <p:bldP spid="27" grpId="0"/>
      <p:bldP spid="27" grpId="1"/>
      <p:bldP spid="28" grpId="0"/>
      <p:bldP spid="28" grpId="1"/>
      <p:bldP spid="16" grpId="0" animBg="1"/>
      <p:bldP spid="16" grpId="1" animBg="1"/>
      <p:bldP spid="29" grpId="0" animBg="1"/>
      <p:bldP spid="29" grpId="1" animBg="1"/>
      <p:bldP spid="30" grpId="0" animBg="1"/>
      <p:bldP spid="30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17" grpId="0" animBg="1"/>
      <p:bldP spid="17" grpId="1" animBg="1"/>
      <p:bldP spid="45" grpId="0" animBg="1"/>
      <p:bldP spid="4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4527684" y="203197"/>
            <a:ext cx="4179465" cy="5455397"/>
            <a:chOff x="4527684" y="203197"/>
            <a:chExt cx="4179465" cy="5455397"/>
          </a:xfrm>
          <a:gradFill flip="none" rotWithShape="1">
            <a:gsLst>
              <a:gs pos="0">
                <a:srgbClr val="FFFFFF"/>
              </a:gs>
              <a:gs pos="8000">
                <a:srgbClr val="FFFFFF"/>
              </a:gs>
              <a:gs pos="24000">
                <a:srgbClr val="F8F8F8"/>
              </a:gs>
              <a:gs pos="11000">
                <a:srgbClr val="DDDDDD"/>
              </a:gs>
            </a:gsLst>
            <a:lin ang="0" scaled="1"/>
            <a:tileRect/>
          </a:gradFill>
        </p:grpSpPr>
        <p:sp>
          <p:nvSpPr>
            <p:cNvPr id="36" name="Rectangle 35"/>
            <p:cNvSpPr/>
            <p:nvPr/>
          </p:nvSpPr>
          <p:spPr>
            <a:xfrm>
              <a:off x="4527684" y="203197"/>
              <a:ext cx="4179465" cy="545539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23519" y="391886"/>
              <a:ext cx="4080214" cy="480131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wrinkle or any such thing, but that she should be holy and without blemish. </a:t>
              </a:r>
              <a:r>
                <a:rPr 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28 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 husbands ought to love their own wives as their own bodies; he who loves his wife loves himself. </a:t>
              </a:r>
              <a:r>
                <a:rPr 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29 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 no one ever hated his own flesh, but nourishes and cherishes it, just as the Lord </a:t>
              </a: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does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the church. </a:t>
              </a:r>
              <a:r>
                <a:rPr 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30 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 we are members of His body, of His flesh and of His bones. </a:t>
              </a:r>
              <a:r>
                <a:rPr 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31 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“</a:t>
              </a: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 this reason a man shall leave his father and mother and be joined to his wife, and the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two shall become one flesh.” </a:t>
              </a:r>
              <a:r>
                <a:rPr 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32 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This is a great mystery, but I speak concerning Christ and the church. </a:t>
              </a:r>
              <a:r>
                <a:rPr 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33 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Nevertheless let each one of you in particular so love his own wife as himself, and let the wife </a:t>
              </a: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see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that she respects </a:t>
              </a: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her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husband. 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41724" y="197554"/>
            <a:ext cx="4179465" cy="5455397"/>
            <a:chOff x="341724" y="197554"/>
            <a:chExt cx="4179465" cy="5455397"/>
          </a:xfrm>
        </p:grpSpPr>
        <p:sp>
          <p:nvSpPr>
            <p:cNvPr id="28" name="Rectangle 27"/>
            <p:cNvSpPr/>
            <p:nvPr/>
          </p:nvSpPr>
          <p:spPr>
            <a:xfrm>
              <a:off x="341724" y="197554"/>
              <a:ext cx="4179465" cy="5455397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8000">
                  <a:srgbClr val="FFFFFF"/>
                </a:gs>
                <a:gs pos="33000">
                  <a:srgbClr val="F8F8F8"/>
                </a:gs>
                <a:gs pos="17000">
                  <a:srgbClr val="DDDDDD"/>
                </a:gs>
              </a:gsLst>
              <a:lin ang="10800000" scaled="1"/>
              <a:tileRect/>
            </a:gra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8667" y="395111"/>
              <a:ext cx="4075217" cy="492442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Ephesians 5:22–33 </a:t>
              </a:r>
              <a:r>
                <a:rPr lang="en-US" sz="24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Marriage—Christ </a:t>
              </a:r>
              <a:r>
                <a:rPr lang="en-US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and the Church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n-US" sz="19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22 </a:t>
              </a:r>
              <a:r>
                <a:rPr lang="en-US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Wives, submit to your own husbands, as to the Lord. </a:t>
              </a:r>
              <a:r>
                <a:rPr lang="en-US" sz="19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23 </a:t>
              </a:r>
              <a:r>
                <a:rPr lang="en-US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 the husband is head of the wife, as also Christ is head of the church; and He is the Savior of the body. </a:t>
              </a:r>
              <a:r>
                <a:rPr lang="en-US" sz="19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24 </a:t>
              </a:r>
              <a:r>
                <a:rPr lang="en-US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Therefore, just as the church is subject to Christ, so </a:t>
              </a:r>
              <a:r>
                <a:rPr lang="en-US" sz="19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let</a:t>
              </a:r>
              <a:r>
                <a:rPr lang="en-US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the wives </a:t>
              </a:r>
              <a:r>
                <a:rPr lang="en-US" sz="19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be</a:t>
              </a:r>
              <a:r>
                <a:rPr lang="en-US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to their own husbands in everything. </a:t>
              </a:r>
            </a:p>
            <a:p>
              <a:r>
                <a:rPr lang="en-US" sz="19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25 </a:t>
              </a:r>
              <a:r>
                <a:rPr lang="en-US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Husbands, love your wives, just as Christ also loved the church and gave Himself for her, </a:t>
              </a:r>
              <a:r>
                <a:rPr lang="en-US" sz="19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26 </a:t>
              </a:r>
              <a:r>
                <a:rPr lang="en-US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that He might sanctify and cleanse her with the washing of water by the word, </a:t>
              </a:r>
              <a:r>
                <a:rPr lang="en-US" sz="19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27 </a:t>
              </a:r>
              <a:r>
                <a:rPr lang="en-US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that He might present her to Himself a glorious church, not having spot </a:t>
              </a:r>
              <a:r>
                <a:rPr lang="en-US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or</a:t>
              </a:r>
              <a:endParaRPr lang="en-US" sz="1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521048" y="184919"/>
            <a:ext cx="4179465" cy="5455397"/>
            <a:chOff x="4521048" y="184919"/>
            <a:chExt cx="4179465" cy="5455397"/>
          </a:xfrm>
        </p:grpSpPr>
        <p:grpSp>
          <p:nvGrpSpPr>
            <p:cNvPr id="41" name="Group 40"/>
            <p:cNvGrpSpPr/>
            <p:nvPr/>
          </p:nvGrpSpPr>
          <p:grpSpPr>
            <a:xfrm>
              <a:off x="4521048" y="184919"/>
              <a:ext cx="4179465" cy="5455397"/>
              <a:chOff x="4521048" y="184919"/>
              <a:chExt cx="4179465" cy="5455397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21048" y="184919"/>
                <a:ext cx="4179465" cy="5455397"/>
                <a:chOff x="4608132" y="184919"/>
                <a:chExt cx="4179465" cy="5455397"/>
              </a:xfrm>
            </p:grpSpPr>
            <p:sp>
              <p:nvSpPr>
                <p:cNvPr id="17" name="Rectangle 16"/>
                <p:cNvSpPr/>
                <p:nvPr/>
              </p:nvSpPr>
              <p:spPr>
                <a:xfrm>
                  <a:off x="4608132" y="184919"/>
                  <a:ext cx="4179465" cy="54553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4814935" y="788615"/>
                  <a:ext cx="3606576" cy="4154984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800" b="1" dirty="0" smtClean="0">
                      <a:solidFill>
                        <a:schemeClr val="bg2"/>
                      </a:solidFill>
                      <a:latin typeface="Vivaldi" panose="03020602050506090804" pitchFamily="66" charset="0"/>
                    </a:rPr>
                    <a:t>The </a:t>
                  </a:r>
                  <a:r>
                    <a:rPr lang="en-US" sz="7200" b="1" dirty="0" smtClean="0">
                      <a:solidFill>
                        <a:schemeClr val="bg2"/>
                      </a:solidFill>
                      <a:latin typeface="Vivaldi" panose="03020602050506090804" pitchFamily="66" charset="0"/>
                    </a:rPr>
                    <a:t>Marriage Manual</a:t>
                  </a:r>
                </a:p>
                <a:p>
                  <a:pPr algn="r"/>
                  <a:r>
                    <a:rPr lang="en-US" sz="7200" b="1" dirty="0" smtClean="0">
                      <a:solidFill>
                        <a:schemeClr val="bg2"/>
                      </a:solidFill>
                      <a:latin typeface="Vivaldi" panose="03020602050506090804" pitchFamily="66" charset="0"/>
                    </a:rPr>
                    <a:t>- God </a:t>
                  </a:r>
                  <a:endParaRPr lang="en-US" sz="7200" b="1" dirty="0">
                    <a:solidFill>
                      <a:schemeClr val="bg2"/>
                    </a:solidFill>
                    <a:latin typeface="Vivaldi" panose="03020602050506090804" pitchFamily="66" charset="0"/>
                  </a:endParaRPr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>
              <a:xfrm>
                <a:off x="4652678" y="233414"/>
                <a:ext cx="0" cy="5369528"/>
              </a:xfrm>
              <a:prstGeom prst="line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tangle 41"/>
            <p:cNvSpPr/>
            <p:nvPr/>
          </p:nvSpPr>
          <p:spPr>
            <a:xfrm>
              <a:off x="4524268" y="184919"/>
              <a:ext cx="103851" cy="545539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9706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8667" y="516835"/>
            <a:ext cx="833102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>
                <a:solidFill>
                  <a:schemeClr val="accent2">
                    <a:lumMod val="50000"/>
                  </a:schemeClr>
                </a:solidFill>
              </a:rPr>
              <a:t>Epicureans (6:12-20) </a:t>
            </a: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300" dirty="0"/>
              <a:t>a philosophical belief system that taught fulfillment through to catering to the bodily (physical) </a:t>
            </a:r>
            <a:r>
              <a:rPr lang="en-US" sz="3300" dirty="0" smtClean="0"/>
              <a:t>pleasures</a:t>
            </a:r>
            <a:endParaRPr lang="en-US" sz="3300" dirty="0">
              <a:latin typeface="GreeceBlack" panose="020B0600000000000000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8547" y="3134144"/>
            <a:ext cx="833102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>
                <a:solidFill>
                  <a:schemeClr val="accent2">
                    <a:lumMod val="50000"/>
                  </a:schemeClr>
                </a:solidFill>
              </a:rPr>
              <a:t>Stoicism (7:1-7) </a:t>
            </a: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300" dirty="0"/>
              <a:t>a philosophical belief system that taught fulfillment through a denial of bodily (physical) pleasures</a:t>
            </a:r>
          </a:p>
        </p:txBody>
      </p:sp>
    </p:spTree>
    <p:extLst>
      <p:ext uri="{BB962C8B-B14F-4D97-AF65-F5344CB8AC3E}">
        <p14:creationId xmlns:p14="http://schemas.microsoft.com/office/powerpoint/2010/main" val="237344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All </a:t>
            </a:r>
            <a:r>
              <a:rPr lang="en-US" sz="3600" dirty="0" smtClean="0"/>
              <a:t>“real men” </a:t>
            </a:r>
            <a:r>
              <a:rPr lang="en-US" sz="3600" dirty="0"/>
              <a:t>answer </a:t>
            </a:r>
            <a:r>
              <a:rPr lang="en-US" sz="3600" dirty="0" smtClean="0"/>
              <a:t>“C” </a:t>
            </a:r>
            <a:r>
              <a:rPr lang="en-US" sz="3600" dirty="0"/>
              <a:t>to all of these questions.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0095" y="1704670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A. </a:t>
            </a:r>
            <a:r>
              <a:rPr lang="en-US" sz="3600" dirty="0"/>
              <a:t>Present it to the President of the United States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8316" y="3381073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B. </a:t>
            </a:r>
            <a:r>
              <a:rPr lang="en-US" sz="3600" dirty="0"/>
              <a:t>Present it to the </a:t>
            </a:r>
            <a:r>
              <a:rPr lang="en-US" sz="3600" dirty="0" smtClean="0"/>
              <a:t>Secretary General of </a:t>
            </a:r>
            <a:r>
              <a:rPr lang="en-US" sz="3600" dirty="0"/>
              <a:t>the United </a:t>
            </a:r>
            <a:r>
              <a:rPr lang="en-US" sz="3600" dirty="0" smtClean="0"/>
              <a:t>Nations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6537" y="5057476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c. </a:t>
            </a:r>
            <a:r>
              <a:rPr lang="en-US" sz="3600" dirty="0" smtClean="0"/>
              <a:t>take it apart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  <p:bldP spid="26" grpId="2"/>
      <p:bldP spid="27" grpId="0"/>
      <p:bldP spid="27" grpId="2"/>
      <p:bldP spid="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586134" y="1817502"/>
            <a:ext cx="80893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Render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therefore to Caesar the things that are Caesar's, and to God the things that are God's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Render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apodidomi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to pay a debt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6515" y="1772353"/>
            <a:ext cx="803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3600" dirty="0"/>
              <a:t>Matt. </a:t>
            </a:r>
            <a:r>
              <a:rPr lang="en-US" sz="3600" dirty="0" smtClean="0"/>
              <a:t>22.21b -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6515" y="2370670"/>
            <a:ext cx="80389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3600" dirty="0"/>
              <a:t>Rom. 13:7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Render … taxes to whom taxes are due,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6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" grpId="0" build="allAtOnce"/>
      <p:bldP spid="3" grpId="0"/>
      <p:bldP spid="3" grpId="1"/>
      <p:bldP spid="3" grpId="2"/>
      <p:bldP spid="16" grpId="0"/>
      <p:bldP spid="1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Deprive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dirty="0"/>
              <a:t>KJV,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defraud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6515" y="1320793"/>
            <a:ext cx="80389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3600" dirty="0"/>
              <a:t>1 Cor. 6:7a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Why do you not rather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let yourselves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be cheated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294489" y="2291645"/>
            <a:ext cx="3014133" cy="839919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6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Lack of self-control </a:t>
            </a:r>
            <a:r>
              <a:rPr lang="en-US" sz="3600" dirty="0"/>
              <a:t>-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6515" y="1320793"/>
            <a:ext cx="803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3600" dirty="0"/>
              <a:t>KJV,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incontinency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8667" y="1986843"/>
            <a:ext cx="8258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Matt. 16:25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 whoever desires to save his life will lose it, but whoever loses his life for My sake will find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it,</a:t>
            </a:r>
            <a:endParaRPr lang="en-US" sz="36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04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2" grpId="1" build="allAtOnce"/>
      <p:bldP spid="3" grpId="0"/>
      <p:bldP spid="3" grpId="1"/>
      <p:bldP spid="3" grpId="2"/>
      <p:bldP spid="15" grpId="0"/>
      <p:bldP spid="15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Martin Luther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3600" dirty="0" smtClean="0"/>
              <a:t>“Let </a:t>
            </a:r>
            <a:r>
              <a:rPr lang="en-US" sz="3600" dirty="0"/>
              <a:t>the wife make her husband glad to come home and let him make her sorry to see him leave</a:t>
            </a:r>
            <a:r>
              <a:rPr lang="en-US" sz="3600" dirty="0" smtClean="0"/>
              <a:t>.”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65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Gift </a:t>
            </a:r>
            <a:r>
              <a:rPr lang="en-US" sz="3600" dirty="0" smtClean="0">
                <a:solidFill>
                  <a:schemeClr val="bg1"/>
                </a:solidFill>
              </a:rPr>
              <a:t>–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b="1" i="1" cap="all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charisma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– </a:t>
            </a:r>
            <a:r>
              <a:rPr lang="en-US" sz="3600" i="1" dirty="0" smtClean="0">
                <a:solidFill>
                  <a:schemeClr val="bg1"/>
                </a:solidFill>
              </a:rPr>
              <a:t>grace gift</a:t>
            </a:r>
            <a:r>
              <a:rPr lang="en-US" sz="3600" dirty="0" smtClean="0">
                <a:solidFill>
                  <a:schemeClr val="bg1"/>
                </a:solidFill>
              </a:rPr>
              <a:t> or </a:t>
            </a:r>
            <a:r>
              <a:rPr lang="en-US" sz="3600" i="1" dirty="0" smtClean="0">
                <a:solidFill>
                  <a:schemeClr val="bg1"/>
                </a:solidFill>
              </a:rPr>
              <a:t>spiritual gift</a:t>
            </a:r>
            <a:endParaRPr lang="en-US" sz="3600" i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0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All </a:t>
            </a:r>
            <a:r>
              <a:rPr lang="en-US" sz="3600" dirty="0" smtClean="0"/>
              <a:t>“real men” </a:t>
            </a:r>
            <a:r>
              <a:rPr lang="en-US" sz="3600" dirty="0"/>
              <a:t>answer </a:t>
            </a:r>
            <a:r>
              <a:rPr lang="en-US" sz="3600" dirty="0" smtClean="0"/>
              <a:t>“C” </a:t>
            </a:r>
            <a:r>
              <a:rPr lang="en-US" sz="3600" dirty="0"/>
              <a:t>to all of these questions.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0095" y="1704670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A. </a:t>
            </a:r>
            <a:r>
              <a:rPr lang="en-US" sz="3600" dirty="0"/>
              <a:t>Innocence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8316" y="2308625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B. </a:t>
            </a:r>
            <a:r>
              <a:rPr lang="en-US" sz="3600" dirty="0" smtClean="0"/>
              <a:t>Idealism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6537" y="2901297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c. </a:t>
            </a:r>
            <a:r>
              <a:rPr lang="en-US" sz="3600" dirty="0" smtClean="0"/>
              <a:t>Cherry bombs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41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27" grpId="0"/>
      <p:bldP spid="27" grpId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All </a:t>
            </a:r>
            <a:r>
              <a:rPr lang="en-US" sz="3600" dirty="0" smtClean="0"/>
              <a:t>“real men” </a:t>
            </a:r>
            <a:r>
              <a:rPr lang="en-US" sz="3600" dirty="0"/>
              <a:t>answer </a:t>
            </a:r>
            <a:r>
              <a:rPr lang="en-US" sz="3600" dirty="0" smtClean="0"/>
              <a:t>“C” </a:t>
            </a:r>
            <a:r>
              <a:rPr lang="en-US" sz="3600" dirty="0"/>
              <a:t>to all of these questions.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0095" y="1704670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A. </a:t>
            </a:r>
            <a:r>
              <a:rPr lang="en-US" sz="3600" dirty="0" smtClean="0">
                <a:solidFill>
                  <a:schemeClr val="bg1"/>
                </a:solidFill>
              </a:rPr>
              <a:t>a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smtClean="0"/>
              <a:t>cat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8316" y="2308625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B. </a:t>
            </a:r>
            <a:r>
              <a:rPr lang="en-US" sz="3600" dirty="0" smtClean="0">
                <a:solidFill>
                  <a:schemeClr val="bg1"/>
                </a:solidFill>
              </a:rPr>
              <a:t>a </a:t>
            </a:r>
            <a:r>
              <a:rPr lang="en-US" sz="3600" dirty="0" smtClean="0"/>
              <a:t>dog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6537" y="2901297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c. </a:t>
            </a:r>
            <a:r>
              <a:rPr lang="en-US" sz="3600" dirty="0" smtClean="0"/>
              <a:t>a dog that eats cats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40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27" grpId="0"/>
      <p:bldP spid="27" grpId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00095" y="1704670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A. </a:t>
            </a:r>
            <a:r>
              <a:rPr lang="en-US" sz="3600" dirty="0" smtClean="0"/>
              <a:t>you don't </a:t>
            </a:r>
            <a:r>
              <a:rPr lang="en-US" sz="3600" dirty="0"/>
              <a:t>want to rush 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All </a:t>
            </a:r>
            <a:r>
              <a:rPr lang="en-US" sz="3600" dirty="0" smtClean="0"/>
              <a:t>“real men” </a:t>
            </a:r>
            <a:r>
              <a:rPr lang="en-US" sz="3600" dirty="0"/>
              <a:t>answer </a:t>
            </a:r>
            <a:r>
              <a:rPr lang="en-US" sz="3600" dirty="0" smtClean="0"/>
              <a:t>“C” </a:t>
            </a:r>
            <a:r>
              <a:rPr lang="en-US" sz="3600" dirty="0"/>
              <a:t>to all of these questions.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8316" y="2839188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B. </a:t>
            </a:r>
            <a:r>
              <a:rPr lang="en-US" sz="3600" dirty="0" smtClean="0">
                <a:solidFill>
                  <a:schemeClr val="bg1"/>
                </a:solidFill>
              </a:rPr>
              <a:t>You don’t want to Give </a:t>
            </a:r>
            <a:r>
              <a:rPr lang="en-US" sz="3600" dirty="0" smtClean="0"/>
              <a:t>false hope</a:t>
            </a:r>
            <a:endParaRPr lang="en-US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556537" y="4041475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c. </a:t>
            </a:r>
            <a:r>
              <a:rPr lang="en-US" sz="3600" dirty="0" smtClean="0"/>
              <a:t>called </a:t>
            </a:r>
            <a:r>
              <a:rPr lang="en-US" sz="3600" dirty="0"/>
              <a:t>a draw play on third and seventeen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96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27" grpId="0"/>
      <p:bldP spid="27" grpId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00095" y="1704670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A. </a:t>
            </a:r>
            <a:r>
              <a:rPr lang="en-US" sz="3600" dirty="0" smtClean="0"/>
              <a:t>democracy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All </a:t>
            </a:r>
            <a:r>
              <a:rPr lang="en-US" sz="3600" dirty="0" smtClean="0"/>
              <a:t>“real men” </a:t>
            </a:r>
            <a:r>
              <a:rPr lang="en-US" sz="3600" dirty="0"/>
              <a:t>answer </a:t>
            </a:r>
            <a:r>
              <a:rPr lang="en-US" sz="3600" dirty="0" smtClean="0"/>
              <a:t>“C” </a:t>
            </a:r>
            <a:r>
              <a:rPr lang="en-US" sz="3600" dirty="0"/>
              <a:t>to all of these questions.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8316" y="2319894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B. </a:t>
            </a:r>
            <a:r>
              <a:rPr lang="en-US" sz="3600" dirty="0" smtClean="0"/>
              <a:t>laser surgery</a:t>
            </a:r>
            <a:endParaRPr lang="en-US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556537" y="2957731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c. </a:t>
            </a:r>
            <a:r>
              <a:rPr lang="en-US" sz="3600" dirty="0" smtClean="0"/>
              <a:t>the remote control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4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27" grpId="0"/>
      <p:bldP spid="27" grpId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00095" y="1704670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A. </a:t>
            </a:r>
            <a:r>
              <a:rPr lang="en-US" sz="3600" dirty="0" smtClean="0"/>
              <a:t>“</a:t>
            </a:r>
            <a:r>
              <a:rPr lang="en-US" sz="3600" dirty="0"/>
              <a:t>Do they need to eat or something?”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All </a:t>
            </a:r>
            <a:r>
              <a:rPr lang="en-US" sz="3600" dirty="0" smtClean="0"/>
              <a:t>“real men” </a:t>
            </a:r>
            <a:r>
              <a:rPr lang="en-US" sz="3600" dirty="0"/>
              <a:t>answer </a:t>
            </a:r>
            <a:r>
              <a:rPr lang="en-US" sz="3600" dirty="0" smtClean="0"/>
              <a:t>“C” </a:t>
            </a:r>
            <a:r>
              <a:rPr lang="en-US" sz="3600" dirty="0"/>
              <a:t>to all of these questions.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8316" y="2839188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B. </a:t>
            </a:r>
            <a:r>
              <a:rPr lang="en-US" sz="3600" dirty="0"/>
              <a:t>“They're in school already?”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6537" y="4041475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c. </a:t>
            </a:r>
            <a:r>
              <a:rPr lang="en-US" sz="3600" dirty="0"/>
              <a:t>“There are three of them?”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4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26" grpId="2"/>
      <p:bldP spid="2" grpId="0"/>
      <p:bldP spid="27" grpId="0"/>
      <p:bldP spid="27" grpId="1"/>
      <p:bldP spid="27" grpId="2"/>
      <p:bldP spid="28" grpId="0"/>
      <p:bldP spid="2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338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Boys will give “love” in order to get </a:t>
            </a:r>
            <a:r>
              <a:rPr lang="en-US" sz="3600" dirty="0" smtClean="0"/>
              <a:t>sex …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6597" y="1787096"/>
            <a:ext cx="8338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girls will give sex in order to get “love”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436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3" grpId="0"/>
      <p:bldP spid="2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62276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Epicureanism -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a philosophical belief system that taught fulfillment through to catering to the bodily (physical) </a:t>
            </a:r>
            <a:r>
              <a:rPr lang="en-US" sz="3600" dirty="0" smtClean="0"/>
              <a:t>pleasures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7" y="5990101"/>
            <a:ext cx="25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+mj-lt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r>
              <a:rPr lang="en-US" sz="4000" dirty="0" smtClean="0">
                <a:latin typeface="+mj-lt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7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1026" name="Picture 2" descr="http://upload.wikimedia.org/wikipedia/commons/1/14/Epicurus_bust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029">
            <a:off x="6390484" y="1126157"/>
            <a:ext cx="2383323" cy="4039531"/>
          </a:xfrm>
          <a:prstGeom prst="rect">
            <a:avLst/>
          </a:prstGeom>
          <a:noFill/>
          <a:effectLst>
            <a:outerShdw blurRad="127000" dist="266700" dir="2700000" algn="tl" rotWithShape="0">
              <a:prstClr val="black">
                <a:alpha val="33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37836" y="4961964"/>
            <a:ext cx="2263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50800" dist="101600" dir="2700000" algn="tl" rotWithShape="0">
                    <a:srgbClr val="F8F8F8">
                      <a:alpha val="40000"/>
                    </a:srgbClr>
                  </a:outerShdw>
                </a:effectLst>
                <a:latin typeface="GreeceBlack" panose="020B0600000000000000" pitchFamily="34" charset="0"/>
              </a:rPr>
              <a:t>Epicurus</a:t>
            </a:r>
            <a:endParaRPr lang="en-US" sz="2800" dirty="0">
              <a:effectLst>
                <a:outerShdw blurRad="50800" dist="101600" dir="2700000" algn="tl" rotWithShape="0">
                  <a:srgbClr val="F8F8F8">
                    <a:alpha val="40000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65ECD9F-6721-4526-9C68-607F9C61CA46}" vid="{9CA39E26-0716-4D1D-BE16-B15781B582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3781</TotalTime>
  <Words>1170</Words>
  <Application>Microsoft Office PowerPoint</Application>
  <PresentationFormat>On-screen Show (4:3)</PresentationFormat>
  <Paragraphs>518</Paragraphs>
  <Slides>24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vtks distress</vt:lpstr>
      <vt:lpstr>Vivaldi</vt:lpstr>
      <vt:lpstr>Times New Roman</vt:lpstr>
      <vt:lpstr>GreeceBlack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30</cp:revision>
  <dcterms:created xsi:type="dcterms:W3CDTF">2014-10-16T20:18:35Z</dcterms:created>
  <dcterms:modified xsi:type="dcterms:W3CDTF">2014-10-19T12:45:20Z</dcterms:modified>
</cp:coreProperties>
</file>